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29"/>
  </p:notesMasterIdLst>
  <p:sldIdLst>
    <p:sldId id="256" r:id="rId2"/>
    <p:sldId id="257" r:id="rId3"/>
    <p:sldId id="258" r:id="rId4"/>
    <p:sldId id="274" r:id="rId5"/>
    <p:sldId id="259" r:id="rId6"/>
    <p:sldId id="280" r:id="rId7"/>
    <p:sldId id="260" r:id="rId8"/>
    <p:sldId id="262" r:id="rId9"/>
    <p:sldId id="287" r:id="rId10"/>
    <p:sldId id="286" r:id="rId11"/>
    <p:sldId id="263" r:id="rId12"/>
    <p:sldId id="266" r:id="rId13"/>
    <p:sldId id="267" r:id="rId14"/>
    <p:sldId id="268" r:id="rId15"/>
    <p:sldId id="269" r:id="rId16"/>
    <p:sldId id="277" r:id="rId17"/>
    <p:sldId id="276" r:id="rId18"/>
    <p:sldId id="270" r:id="rId19"/>
    <p:sldId id="272" r:id="rId20"/>
    <p:sldId id="278" r:id="rId21"/>
    <p:sldId id="282" r:id="rId22"/>
    <p:sldId id="281" r:id="rId23"/>
    <p:sldId id="283" r:id="rId24"/>
    <p:sldId id="273" r:id="rId25"/>
    <p:sldId id="288" r:id="rId26"/>
    <p:sldId id="284" r:id="rId27"/>
    <p:sldId id="275" r:id="rId28"/>
  </p:sldIdLst>
  <p:sldSz cx="9144000" cy="6858000" type="screen4x3"/>
  <p:notesSz cx="6858000" cy="9144000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Predvolená sekcia" id="{C6D98288-6A15-46B0-A418-88471AFC7DE5}">
          <p14:sldIdLst>
            <p14:sldId id="256"/>
            <p14:sldId id="257"/>
            <p14:sldId id="258"/>
            <p14:sldId id="274"/>
            <p14:sldId id="259"/>
            <p14:sldId id="280"/>
            <p14:sldId id="260"/>
            <p14:sldId id="262"/>
            <p14:sldId id="287"/>
            <p14:sldId id="286"/>
            <p14:sldId id="263"/>
            <p14:sldId id="266"/>
            <p14:sldId id="267"/>
            <p14:sldId id="268"/>
            <p14:sldId id="269"/>
            <p14:sldId id="277"/>
            <p14:sldId id="276"/>
            <p14:sldId id="270"/>
            <p14:sldId id="272"/>
            <p14:sldId id="278"/>
            <p14:sldId id="282"/>
            <p14:sldId id="281"/>
            <p14:sldId id="283"/>
            <p14:sldId id="273"/>
            <p14:sldId id="288"/>
            <p14:sldId id="284"/>
            <p14:sldId id="275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87304" autoAdjust="0"/>
  </p:normalViewPr>
  <p:slideViewPr>
    <p:cSldViewPr>
      <p:cViewPr>
        <p:scale>
          <a:sx n="90" d="100"/>
          <a:sy n="90" d="100"/>
        </p:scale>
        <p:origin x="-1614" y="-58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hlavičky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3" name="Zástupný symbol dátum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CB3FD7-71A2-4BDA-BE71-3AA16685BEDD}" type="datetimeFigureOut">
              <a:rPr lang="sk-SK" smtClean="0"/>
              <a:t>19.5.2017</a:t>
            </a:fld>
            <a:endParaRPr lang="sk-SK"/>
          </a:p>
        </p:txBody>
      </p:sp>
      <p:sp>
        <p:nvSpPr>
          <p:cNvPr id="4" name="Zástupný symbol obrazu snímky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k-SK"/>
          </a:p>
        </p:txBody>
      </p:sp>
      <p:sp>
        <p:nvSpPr>
          <p:cNvPr id="5" name="Zástupný symbol poznámok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7C5DF26-46E1-4CC9-B2F6-BCA087558034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3548619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razu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oznámo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k-SK" dirty="0" smtClean="0"/>
              <a:t>Dodávateľ nezodpovedá za to</a:t>
            </a:r>
            <a:r>
              <a:rPr lang="sk-SK" baseline="0" dirty="0" smtClean="0"/>
              <a:t> či subdodávatelia sú zapísaní v RPVS, z hľadiska sankčného mechanizmu, ale verejný sektor si môže nastaviť podmienky, aby aj títo boli registrovaní v RPVS. Slovenská konsolidačná sa dobrovoľnej zaregistrovala, lebo mala záujem odkúpiť pohľadávky štátu.</a:t>
            </a:r>
          </a:p>
          <a:p>
            <a:r>
              <a:rPr lang="sk-SK" baseline="0" dirty="0" smtClean="0"/>
              <a:t>V prípade, ak by to bola snaha o sankcionovanie napr. amerického subdodávateľa, vznikol by problém vykonateľnosti takéhoto rozhodnutia. Výhrada verejného poriadku podľa US práva.</a:t>
            </a:r>
            <a:endParaRPr lang="sk-SK" dirty="0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7C5DF26-46E1-4CC9-B2F6-BCA087558034}" type="slidenum">
              <a:rPr lang="sk-SK" smtClean="0"/>
              <a:t>10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41053958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razu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oznámo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k-SK" dirty="0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7C5DF26-46E1-4CC9-B2F6-BCA087558034}" type="slidenum">
              <a:rPr lang="sk-SK" smtClean="0"/>
              <a:t>15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41469316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á snímka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ĺžnik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Obdĺžnik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bdĺžnik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sk-SK" smtClean="0"/>
              <a:t>Upravte štýly predlohy textu</a:t>
            </a:r>
            <a:endParaRPr kumimoji="0"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sk-SK" smtClean="0"/>
              <a:t>Upravte štýl predlohy podnadpisov</a:t>
            </a:r>
            <a:endParaRPr kumimoji="0" lang="en-US"/>
          </a:p>
        </p:txBody>
      </p:sp>
      <p:sp>
        <p:nvSpPr>
          <p:cNvPr id="28" name="Zástupný symbol dátumu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4B9CCDC3-2CAF-45CC-9F71-7EA304C08085}" type="datetimeFigureOut">
              <a:rPr lang="sk-SK" smtClean="0"/>
              <a:t>19.5.2017</a:t>
            </a:fld>
            <a:endParaRPr lang="sk-SK"/>
          </a:p>
        </p:txBody>
      </p:sp>
      <p:sp>
        <p:nvSpPr>
          <p:cNvPr id="17" name="Zástupný symbol päty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sk-SK"/>
          </a:p>
        </p:txBody>
      </p:sp>
      <p:sp>
        <p:nvSpPr>
          <p:cNvPr id="29" name="Zástupný symbol čísla snímky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B537D16-B444-4BEF-8079-27A02F734A84}" type="slidenum">
              <a:rPr lang="sk-SK" smtClean="0"/>
              <a:t>‹#›</a:t>
            </a:fld>
            <a:endParaRPr lang="sk-SK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k-SK" smtClean="0"/>
              <a:t>Upravte štýly predlohy textu</a:t>
            </a:r>
            <a:endParaRPr kumimoji="0" lang="en-US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sk-SK" smtClean="0"/>
              <a:t>Upravte štýl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CCDC3-2CAF-45CC-9F71-7EA304C08085}" type="datetimeFigureOut">
              <a:rPr lang="sk-SK" smtClean="0"/>
              <a:t>19.5.2017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37D16-B444-4BEF-8079-27A02F734A84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Zvislý nadpis a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sk-SK" smtClean="0"/>
              <a:t>Upravte štýly predlohy textu</a:t>
            </a:r>
            <a:endParaRPr kumimoji="0" lang="en-US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sk-SK" smtClean="0"/>
              <a:t>Upravte štýl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4B9CCDC3-2CAF-45CC-9F71-7EA304C08085}" type="datetimeFigureOut">
              <a:rPr lang="sk-SK" smtClean="0"/>
              <a:t>19.5.2017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sk-SK"/>
          </a:p>
        </p:txBody>
      </p:sp>
      <p:sp>
        <p:nvSpPr>
          <p:cNvPr id="7" name="Obdĺžnik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Obdĺžnik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Obdĺžnik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FB537D16-B444-4BEF-8079-27A02F734A84}" type="slidenum">
              <a:rPr lang="sk-SK" smtClean="0"/>
              <a:t>‹#›</a:t>
            </a:fld>
            <a:endParaRPr lang="sk-SK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sk-SK" smtClean="0"/>
              <a:t>Upravte štýly predlohy textu</a:t>
            </a:r>
            <a:endParaRPr kumimoji="0" lang="en-US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CCDC3-2CAF-45CC-9F71-7EA304C08085}" type="datetimeFigureOut">
              <a:rPr lang="sk-SK" smtClean="0"/>
              <a:t>19.5.2017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B537D16-B444-4BEF-8079-27A02F734A84}" type="slidenum">
              <a:rPr lang="sk-SK" smtClean="0"/>
              <a:t>‹#›</a:t>
            </a:fld>
            <a:endParaRPr lang="sk-SK"/>
          </a:p>
        </p:txBody>
      </p:sp>
      <p:sp>
        <p:nvSpPr>
          <p:cNvPr id="8" name="Zástupný symbol obsahu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sk-SK" smtClean="0"/>
              <a:t>Upravte štýl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Hlavička sekci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sk-SK" smtClean="0"/>
              <a:t>Upravte štýl predlohy textu.</a:t>
            </a:r>
          </a:p>
        </p:txBody>
      </p:sp>
      <p:sp>
        <p:nvSpPr>
          <p:cNvPr id="7" name="Obdĺžnik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Obdĺžnik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Obdĺžnik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sk-SK" smtClean="0"/>
              <a:t>Upravte štýly predlohy textu</a:t>
            </a:r>
            <a:endParaRPr kumimoji="0" lang="en-US"/>
          </a:p>
        </p:txBody>
      </p:sp>
      <p:sp>
        <p:nvSpPr>
          <p:cNvPr id="12" name="Zástupný symbol dátumu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CCDC3-2CAF-45CC-9F71-7EA304C08085}" type="datetimeFigureOut">
              <a:rPr lang="sk-SK" smtClean="0"/>
              <a:t>19.5.2017</a:t>
            </a:fld>
            <a:endParaRPr lang="sk-SK"/>
          </a:p>
        </p:txBody>
      </p:sp>
      <p:sp>
        <p:nvSpPr>
          <p:cNvPr id="13" name="Zástupný symbol čísla snímky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FB537D16-B444-4BEF-8079-27A02F734A84}" type="slidenum">
              <a:rPr lang="sk-SK" smtClean="0"/>
              <a:t>‹#›</a:t>
            </a:fld>
            <a:endParaRPr lang="sk-SK"/>
          </a:p>
        </p:txBody>
      </p:sp>
      <p:sp>
        <p:nvSpPr>
          <p:cNvPr id="14" name="Zástupný symbol päty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sk-SK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k-SK" smtClean="0"/>
              <a:t>Upravte štýly predlohy textu</a:t>
            </a:r>
            <a:endParaRPr kumimoji="0" lang="en-US"/>
          </a:p>
        </p:txBody>
      </p:sp>
      <p:sp>
        <p:nvSpPr>
          <p:cNvPr id="9" name="Zástupný symbol obsahu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sk-SK" smtClean="0"/>
              <a:t>Upravte štýl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11" name="Zástupný symbol obsahu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sk-SK" smtClean="0"/>
              <a:t>Upravte štýl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8" name="Zástupný symbol dátumu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4B9CCDC3-2CAF-45CC-9F71-7EA304C08085}" type="datetimeFigureOut">
              <a:rPr lang="sk-SK" smtClean="0"/>
              <a:t>19.5.2017</a:t>
            </a:fld>
            <a:endParaRPr lang="sk-SK"/>
          </a:p>
        </p:txBody>
      </p:sp>
      <p:sp>
        <p:nvSpPr>
          <p:cNvPr id="10" name="Zástupný symbol čísla snímky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FB537D16-B444-4BEF-8079-27A02F734A84}" type="slidenum">
              <a:rPr lang="sk-SK" smtClean="0"/>
              <a:t>‹#›</a:t>
            </a:fld>
            <a:endParaRPr lang="sk-SK"/>
          </a:p>
        </p:txBody>
      </p:sp>
      <p:sp>
        <p:nvSpPr>
          <p:cNvPr id="12" name="Zástupný symbol päty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sk-SK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sk-SK" smtClean="0"/>
              <a:t>Upravte štýly predlohy textu</a:t>
            </a:r>
            <a:endParaRPr kumimoji="0" lang="en-US"/>
          </a:p>
        </p:txBody>
      </p:sp>
      <p:sp>
        <p:nvSpPr>
          <p:cNvPr id="11" name="Zástupný symbol obsahu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sk-SK" smtClean="0"/>
              <a:t>Upravte štýl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13" name="Zástupný symbol obsahu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sk-SK" smtClean="0"/>
              <a:t>Upravte štýl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10" name="Zástupný symbol dátumu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4B9CCDC3-2CAF-45CC-9F71-7EA304C08085}" type="datetimeFigureOut">
              <a:rPr lang="sk-SK" smtClean="0"/>
              <a:t>19.5.2017</a:t>
            </a:fld>
            <a:endParaRPr lang="sk-SK"/>
          </a:p>
        </p:txBody>
      </p:sp>
      <p:sp>
        <p:nvSpPr>
          <p:cNvPr id="12" name="Zástupný symbol čísla snímky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FB537D16-B444-4BEF-8079-27A02F734A84}" type="slidenum">
              <a:rPr lang="sk-SK" smtClean="0"/>
              <a:t>‹#›</a:t>
            </a:fld>
            <a:endParaRPr lang="sk-SK"/>
          </a:p>
        </p:txBody>
      </p:sp>
      <p:sp>
        <p:nvSpPr>
          <p:cNvPr id="14" name="Zástupný symbol päty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sk-SK"/>
          </a:p>
        </p:txBody>
      </p:sp>
      <p:sp>
        <p:nvSpPr>
          <p:cNvPr id="16" name="Zástupný symbol textu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sk-SK" smtClean="0"/>
              <a:t>Upravte štýl predlohy textu.</a:t>
            </a:r>
          </a:p>
        </p:txBody>
      </p:sp>
      <p:sp>
        <p:nvSpPr>
          <p:cNvPr id="15" name="Zástupný symbol textu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sk-SK" smtClean="0"/>
              <a:t>Upravte štýl predlohy textu.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k-SK" smtClean="0"/>
              <a:t>Upravte štýly predlohy textu</a:t>
            </a:r>
            <a:endParaRPr kumimoji="0" lang="en-US"/>
          </a:p>
        </p:txBody>
      </p:sp>
      <p:sp>
        <p:nvSpPr>
          <p:cNvPr id="3" name="Zástupný symbol dátum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CCDC3-2CAF-45CC-9F71-7EA304C08085}" type="datetimeFigureOut">
              <a:rPr lang="sk-SK" smtClean="0"/>
              <a:t>19.5.2017</a:t>
            </a:fld>
            <a:endParaRPr lang="sk-SK"/>
          </a:p>
        </p:txBody>
      </p:sp>
      <p:sp>
        <p:nvSpPr>
          <p:cNvPr id="4" name="Zástupný symbol päty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Zástupný symbol čísla snímky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B537D16-B444-4BEF-8079-27A02F734A84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dátum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CCDC3-2CAF-45CC-9F71-7EA304C08085}" type="datetimeFigureOut">
              <a:rPr lang="sk-SK" smtClean="0"/>
              <a:t>19.5.2017</a:t>
            </a:fld>
            <a:endParaRPr lang="sk-SK"/>
          </a:p>
        </p:txBody>
      </p:sp>
      <p:sp>
        <p:nvSpPr>
          <p:cNvPr id="3" name="Zástupný symbol päty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B537D16-B444-4BEF-8079-27A02F734A84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sk-SK" smtClean="0"/>
              <a:t>Upravte štýly predlohy textu</a:t>
            </a:r>
            <a:endParaRPr kumimoji="0" lang="en-US"/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CCDC3-2CAF-45CC-9F71-7EA304C08085}" type="datetimeFigureOut">
              <a:rPr lang="sk-SK" smtClean="0"/>
              <a:t>19.5.2017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B537D16-B444-4BEF-8079-27A02F734A84}" type="slidenum">
              <a:rPr lang="sk-SK" smtClean="0"/>
              <a:t>‹#›</a:t>
            </a:fld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sk-SK" smtClean="0"/>
              <a:t>Upravte štýl predlohy textu.</a:t>
            </a:r>
          </a:p>
        </p:txBody>
      </p:sp>
      <p:sp>
        <p:nvSpPr>
          <p:cNvPr id="9" name="Zástupný symbol obsahu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sk-SK" smtClean="0"/>
              <a:t>Upravte štýl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ok s popisom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sk-SK" smtClean="0"/>
              <a:t>Upravte štýl predlohy textu.</a:t>
            </a:r>
          </a:p>
        </p:txBody>
      </p:sp>
      <p:sp>
        <p:nvSpPr>
          <p:cNvPr id="8" name="Obdĺžnik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Obdĺžnik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Obdĺžnik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sk-SK" smtClean="0"/>
              <a:t>Upravte štýly predlohy textu</a:t>
            </a:r>
            <a:endParaRPr kumimoji="0" lang="en-US"/>
          </a:p>
        </p:txBody>
      </p:sp>
      <p:sp>
        <p:nvSpPr>
          <p:cNvPr id="11" name="Obdĺžnik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Zástupný symbol dátumu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4B9CCDC3-2CAF-45CC-9F71-7EA304C08085}" type="datetimeFigureOut">
              <a:rPr lang="sk-SK" smtClean="0"/>
              <a:t>19.5.2017</a:t>
            </a:fld>
            <a:endParaRPr lang="sk-SK"/>
          </a:p>
        </p:txBody>
      </p:sp>
      <p:sp>
        <p:nvSpPr>
          <p:cNvPr id="13" name="Zástupný symbol čísla snímky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FB537D16-B444-4BEF-8079-27A02F734A84}" type="slidenum">
              <a:rPr lang="sk-SK" smtClean="0"/>
              <a:t>‹#›</a:t>
            </a:fld>
            <a:endParaRPr lang="sk-SK"/>
          </a:p>
        </p:txBody>
      </p:sp>
      <p:sp>
        <p:nvSpPr>
          <p:cNvPr id="14" name="Zástupný symbol päty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sk-SK"/>
          </a:p>
        </p:txBody>
      </p:sp>
      <p:sp>
        <p:nvSpPr>
          <p:cNvPr id="3" name="Zástupný symbol obrázka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sk-SK" smtClean="0"/>
              <a:t>Ak chcete pridať obrázok, kliknite na ikonu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Zástupný symbol nadpisu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sk-SK" smtClean="0"/>
              <a:t>Upravte štýly predlohy textu</a:t>
            </a:r>
            <a:endParaRPr kumimoji="0" lang="en-US"/>
          </a:p>
        </p:txBody>
      </p:sp>
      <p:sp>
        <p:nvSpPr>
          <p:cNvPr id="13" name="Zástupný symbol textu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sk-SK" smtClean="0"/>
              <a:t>Upravte štýl predlohy textu.</a:t>
            </a:r>
          </a:p>
          <a:p>
            <a:pPr lvl="1" eaLnBrk="1" latinLnBrk="0" hangingPunct="1"/>
            <a:r>
              <a:rPr kumimoji="0" lang="sk-SK" smtClean="0"/>
              <a:t>Druhá úroveň</a:t>
            </a:r>
          </a:p>
          <a:p>
            <a:pPr lvl="2" eaLnBrk="1" latinLnBrk="0" hangingPunct="1"/>
            <a:r>
              <a:rPr kumimoji="0" lang="sk-SK" smtClean="0"/>
              <a:t>Tretia úroveň</a:t>
            </a:r>
          </a:p>
          <a:p>
            <a:pPr lvl="3" eaLnBrk="1" latinLnBrk="0" hangingPunct="1"/>
            <a:r>
              <a:rPr kumimoji="0" lang="sk-SK" smtClean="0"/>
              <a:t>Štvrtá úroveň</a:t>
            </a:r>
          </a:p>
          <a:p>
            <a:pPr lvl="4" eaLnBrk="1" latinLnBrk="0" hangingPunct="1"/>
            <a:r>
              <a:rPr kumimoji="0" lang="sk-SK" smtClean="0"/>
              <a:t>Piata úroveň</a:t>
            </a:r>
            <a:endParaRPr kumimoji="0" lang="en-US"/>
          </a:p>
        </p:txBody>
      </p:sp>
      <p:sp>
        <p:nvSpPr>
          <p:cNvPr id="14" name="Zástupný symbol dátumu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4B9CCDC3-2CAF-45CC-9F71-7EA304C08085}" type="datetimeFigureOut">
              <a:rPr lang="sk-SK" smtClean="0"/>
              <a:t>19.5.2017</a:t>
            </a:fld>
            <a:endParaRPr lang="sk-SK"/>
          </a:p>
        </p:txBody>
      </p:sp>
      <p:sp>
        <p:nvSpPr>
          <p:cNvPr id="3" name="Zástupný symbol päty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sk-SK"/>
          </a:p>
        </p:txBody>
      </p:sp>
      <p:sp>
        <p:nvSpPr>
          <p:cNvPr id="7" name="Obdĺžnik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Obdĺžnik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Obdĺžnik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Zástupný symbol čísla snímky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FB537D16-B444-4BEF-8079-27A02F734A84}" type="slidenum">
              <a:rPr lang="sk-SK" smtClean="0"/>
              <a:t>‹#›</a:t>
            </a:fld>
            <a:endParaRPr lang="sk-SK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4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4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115616" y="2276872"/>
            <a:ext cx="7435552" cy="3590528"/>
          </a:xfrm>
        </p:spPr>
        <p:txBody>
          <a:bodyPr>
            <a:normAutofit fontScale="90000"/>
          </a:bodyPr>
          <a:lstStyle/>
          <a:p>
            <a:r>
              <a:rPr lang="sk-SK" sz="4000" dirty="0" err="1" smtClean="0"/>
              <a:t>ZáKON</a:t>
            </a:r>
            <a:r>
              <a:rPr lang="sk-SK" sz="4000" dirty="0" smtClean="0"/>
              <a:t> O REGISTRI PARTNEROV  </a:t>
            </a:r>
            <a:r>
              <a:rPr lang="sk-SK" sz="4000" dirty="0" err="1" smtClean="0"/>
              <a:t>VEREJNéHO</a:t>
            </a:r>
            <a:r>
              <a:rPr lang="sk-SK" sz="4000" dirty="0" smtClean="0"/>
              <a:t> </a:t>
            </a:r>
            <a:br>
              <a:rPr lang="sk-SK" sz="4000" dirty="0" smtClean="0"/>
            </a:br>
            <a:r>
              <a:rPr lang="sk-SK" sz="4000" dirty="0" smtClean="0"/>
              <a:t>SEKTORA</a:t>
            </a:r>
            <a:br>
              <a:rPr lang="sk-SK" sz="4000" dirty="0" smtClean="0"/>
            </a:br>
            <a:r>
              <a:rPr lang="sk-SK" dirty="0"/>
              <a:t/>
            </a:r>
            <a:br>
              <a:rPr lang="sk-SK" dirty="0"/>
            </a:br>
            <a:r>
              <a:rPr lang="sk-SK" dirty="0" smtClean="0"/>
              <a:t>„</a:t>
            </a:r>
            <a:r>
              <a:rPr lang="sk-SK" dirty="0" err="1" smtClean="0"/>
              <a:t>Protischránkový</a:t>
            </a:r>
            <a:r>
              <a:rPr lang="sk-SK" dirty="0" smtClean="0"/>
              <a:t/>
            </a:r>
            <a:br>
              <a:rPr lang="sk-SK" dirty="0" smtClean="0"/>
            </a:br>
            <a:r>
              <a:rPr lang="sk-SK" dirty="0" smtClean="0"/>
              <a:t>Zákon“</a:t>
            </a:r>
            <a:br>
              <a:rPr lang="sk-SK" dirty="0" smtClean="0"/>
            </a:br>
            <a:r>
              <a:rPr lang="sk-SK" dirty="0"/>
              <a:t/>
            </a:r>
            <a:br>
              <a:rPr lang="sk-SK" dirty="0"/>
            </a:br>
            <a:r>
              <a:rPr lang="sk-SK" dirty="0" smtClean="0"/>
              <a:t>aliancia advokátov, ak s.r.o.</a:t>
            </a:r>
            <a:endParaRPr lang="sk-SK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sk-SK" dirty="0"/>
              <a:t>N</a:t>
            </a:r>
            <a:r>
              <a:rPr lang="sk-SK" dirty="0" smtClean="0"/>
              <a:t>ové právne predpisy</a:t>
            </a: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8504973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PVS 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lvl="0">
              <a:buClr>
                <a:srgbClr val="DD8047"/>
              </a:buClr>
            </a:pPr>
            <a:r>
              <a:rPr lang="sk-SK" sz="2000" dirty="0" smtClean="0">
                <a:solidFill>
                  <a:prstClr val="black"/>
                </a:solidFill>
              </a:rPr>
              <a:t>Subjekty, ktorým boli postúpené pohľadávky, alebo inak nadobudli pohľadávky voči štátu, štátnemu fondu, </a:t>
            </a:r>
            <a:r>
              <a:rPr lang="sk-SK" sz="2000" dirty="0" err="1" smtClean="0">
                <a:solidFill>
                  <a:prstClr val="black"/>
                </a:solidFill>
              </a:rPr>
              <a:t>verejnopráv</a:t>
            </a:r>
            <a:r>
              <a:rPr lang="sk-SK" sz="2000" dirty="0" smtClean="0">
                <a:solidFill>
                  <a:prstClr val="black"/>
                </a:solidFill>
              </a:rPr>
              <a:t>. inštitúcii, obcí, VUC....</a:t>
            </a:r>
          </a:p>
          <a:p>
            <a:pPr lvl="0">
              <a:buClr>
                <a:srgbClr val="DD8047"/>
              </a:buClr>
            </a:pPr>
            <a:r>
              <a:rPr lang="sk-SK" sz="2000" dirty="0" smtClean="0">
                <a:solidFill>
                  <a:prstClr val="black"/>
                </a:solidFill>
              </a:rPr>
              <a:t>Subjekty, </a:t>
            </a:r>
            <a:r>
              <a:rPr lang="sk-SK" sz="2000" dirty="0">
                <a:solidFill>
                  <a:prstClr val="black"/>
                </a:solidFill>
              </a:rPr>
              <a:t>ktoré priamo alebo nepriamo dodávajú tovar alebo služby partnerom verejného sektora </a:t>
            </a:r>
            <a:r>
              <a:rPr lang="sk-SK" sz="2000" dirty="0" smtClean="0">
                <a:solidFill>
                  <a:prstClr val="black"/>
                </a:solidFill>
              </a:rPr>
              <a:t>–subdodávatelia -  možnosť reťazenia </a:t>
            </a:r>
          </a:p>
          <a:p>
            <a:pPr lvl="0">
              <a:buClr>
                <a:srgbClr val="DD8047"/>
              </a:buClr>
            </a:pPr>
            <a:r>
              <a:rPr lang="sk-SK" sz="2000" dirty="0" smtClean="0">
                <a:solidFill>
                  <a:prstClr val="black"/>
                </a:solidFill>
              </a:rPr>
              <a:t>(Ak vie alebo má vedieť súvislosť s verejným sektorom)</a:t>
            </a:r>
            <a:endParaRPr lang="sk-SK" sz="2000" dirty="0">
              <a:solidFill>
                <a:prstClr val="black"/>
              </a:solidFill>
            </a:endParaRPr>
          </a:p>
          <a:p>
            <a:pPr lvl="0">
              <a:buClr>
                <a:srgbClr val="DD8047"/>
              </a:buClr>
            </a:pPr>
            <a:r>
              <a:rPr lang="sk-SK" sz="2000" dirty="0" smtClean="0">
                <a:solidFill>
                  <a:prstClr val="black"/>
                </a:solidFill>
              </a:rPr>
              <a:t>Finančné limity</a:t>
            </a:r>
          </a:p>
          <a:p>
            <a:pPr lvl="0">
              <a:buClr>
                <a:srgbClr val="DD8047"/>
              </a:buClr>
            </a:pPr>
            <a:r>
              <a:rPr lang="sk-SK" sz="2000" dirty="0" smtClean="0">
                <a:solidFill>
                  <a:prstClr val="black"/>
                </a:solidFill>
              </a:rPr>
              <a:t>- Jednorázovo </a:t>
            </a:r>
            <a:r>
              <a:rPr lang="sk-SK" sz="2000" dirty="0">
                <a:solidFill>
                  <a:prstClr val="black"/>
                </a:solidFill>
              </a:rPr>
              <a:t>finančné prostriedky v sume </a:t>
            </a:r>
            <a:r>
              <a:rPr lang="sk-SK" sz="2000" dirty="0" smtClean="0">
                <a:solidFill>
                  <a:prstClr val="black"/>
                </a:solidFill>
              </a:rPr>
              <a:t>nad </a:t>
            </a:r>
            <a:r>
              <a:rPr lang="sk-SK" sz="2000" dirty="0">
                <a:solidFill>
                  <a:prstClr val="black"/>
                </a:solidFill>
              </a:rPr>
              <a:t>100.000,-  </a:t>
            </a:r>
            <a:r>
              <a:rPr lang="sk-SK" sz="2000" dirty="0" smtClean="0">
                <a:solidFill>
                  <a:prstClr val="black"/>
                </a:solidFill>
              </a:rPr>
              <a:t>  EUR </a:t>
            </a:r>
          </a:p>
          <a:p>
            <a:pPr lvl="0">
              <a:buClr>
                <a:srgbClr val="DD8047"/>
              </a:buClr>
            </a:pPr>
            <a:r>
              <a:rPr lang="sk-SK" sz="2000" dirty="0" smtClean="0">
                <a:solidFill>
                  <a:prstClr val="black"/>
                </a:solidFill>
              </a:rPr>
              <a:t>- Jednorázovo majetok nad 100.000,-EUR</a:t>
            </a:r>
          </a:p>
          <a:p>
            <a:pPr lvl="0">
              <a:buClr>
                <a:srgbClr val="DD8047"/>
              </a:buClr>
            </a:pPr>
            <a:r>
              <a:rPr lang="sk-SK" sz="2000" dirty="0" smtClean="0">
                <a:solidFill>
                  <a:prstClr val="black"/>
                </a:solidFill>
              </a:rPr>
              <a:t>-  V </a:t>
            </a:r>
            <a:r>
              <a:rPr lang="sk-SK" sz="2000" dirty="0">
                <a:solidFill>
                  <a:prstClr val="black"/>
                </a:solidFill>
              </a:rPr>
              <a:t>úhrne </a:t>
            </a:r>
            <a:r>
              <a:rPr lang="sk-SK" sz="2000" dirty="0" smtClean="0">
                <a:solidFill>
                  <a:prstClr val="black"/>
                </a:solidFill>
              </a:rPr>
              <a:t>nad </a:t>
            </a:r>
            <a:r>
              <a:rPr lang="sk-SK" sz="2000" dirty="0">
                <a:solidFill>
                  <a:prstClr val="black"/>
                </a:solidFill>
              </a:rPr>
              <a:t>sumu 250.000,- EUR v kalendárnom </a:t>
            </a:r>
            <a:r>
              <a:rPr lang="sk-SK" sz="2000" dirty="0" smtClean="0">
                <a:solidFill>
                  <a:prstClr val="black"/>
                </a:solidFill>
              </a:rPr>
              <a:t>roku</a:t>
            </a:r>
          </a:p>
          <a:p>
            <a:pPr marL="0" lvl="0" indent="0">
              <a:buClr>
                <a:srgbClr val="DD8047"/>
              </a:buClr>
              <a:buNone/>
            </a:pPr>
            <a:r>
              <a:rPr lang="sk-SK" sz="2000" dirty="0">
                <a:solidFill>
                  <a:prstClr val="black"/>
                </a:solidFill>
              </a:rPr>
              <a:t> </a:t>
            </a:r>
            <a:r>
              <a:rPr lang="sk-SK" sz="2000" dirty="0" smtClean="0">
                <a:solidFill>
                  <a:prstClr val="black"/>
                </a:solidFill>
              </a:rPr>
              <a:t>     (suma vrátane DPH)</a:t>
            </a:r>
            <a:endParaRPr lang="sk-SK" sz="2000" dirty="0">
              <a:solidFill>
                <a:prstClr val="black"/>
              </a:solidFill>
            </a:endParaRP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2200" y="25696"/>
            <a:ext cx="1332000" cy="11127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5438521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39552" y="260648"/>
            <a:ext cx="8153400" cy="990600"/>
          </a:xfrm>
        </p:spPr>
        <p:txBody>
          <a:bodyPr>
            <a:noAutofit/>
          </a:bodyPr>
          <a:lstStyle/>
          <a:p>
            <a:r>
              <a:rPr lang="sk-SK" sz="3600" dirty="0" smtClean="0"/>
              <a:t>Kto nie je </a:t>
            </a:r>
            <a:br>
              <a:rPr lang="sk-SK" sz="3600" dirty="0" smtClean="0"/>
            </a:br>
            <a:r>
              <a:rPr lang="sk-SK" sz="3600" dirty="0" smtClean="0"/>
              <a:t>partnerom verejného sektora</a:t>
            </a:r>
            <a:endParaRPr lang="sk-SK" sz="3600" dirty="0"/>
          </a:p>
        </p:txBody>
      </p:sp>
      <p:sp>
        <p:nvSpPr>
          <p:cNvPr id="3" name="Zástupný symbol obsahu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sk-SK" sz="2400" dirty="0" smtClean="0"/>
              <a:t>Subjekt, ktorý nadobudne od štátu jednorázovo finančné prostriedky, majetok, práva k majetku do 100.000€, alebo v úhrne finančné prostriedky do 250.000 p/a</a:t>
            </a:r>
          </a:p>
          <a:p>
            <a:r>
              <a:rPr lang="sk-SK" sz="2400" dirty="0" smtClean="0"/>
              <a:t>NO ak dodáva tovary a služby , alebo nadobúda majetok na základe zmluvy do 100.000€</a:t>
            </a:r>
          </a:p>
          <a:p>
            <a:r>
              <a:rPr lang="sk-SK" sz="2400" dirty="0" smtClean="0"/>
              <a:t>Banka, ak prijíma plnenie z verejných zdrojov za účelom plnenia úveru, pôžičky</a:t>
            </a:r>
          </a:p>
          <a:p>
            <a:r>
              <a:rPr lang="sk-SK" sz="2400" dirty="0" smtClean="0"/>
              <a:t>Subjekt, ktorý prijíma plnenie od zastupiteľského úradu SR v zahraničí za dodanie tovaru, prác služieb</a:t>
            </a:r>
          </a:p>
          <a:p>
            <a:r>
              <a:rPr lang="sk-SK" sz="2400" dirty="0" smtClean="0"/>
              <a:t>Iný štát a jeho orgány</a:t>
            </a:r>
          </a:p>
          <a:p>
            <a:r>
              <a:rPr lang="sk-SK" sz="2400" dirty="0" smtClean="0"/>
              <a:t>Medzinárodná organizácia (medzinárodné právo)</a:t>
            </a:r>
            <a:endParaRPr lang="sk-SK" sz="2400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2200" y="25696"/>
            <a:ext cx="1332000" cy="11127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943986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Kto registruje a kde (§3) 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sk-SK" dirty="0" smtClean="0"/>
              <a:t>Oprávnené osoby: advokát, notár, banka, pobočka zahraničnej banky, audítor, daňový poradca na území SR, ktorí majú dohodu s PVS</a:t>
            </a:r>
          </a:p>
          <a:p>
            <a:r>
              <a:rPr lang="sk-SK" dirty="0" smtClean="0"/>
              <a:t>Register -  informačný systém verejnej správy, obsahujúci stanovené údaje,</a:t>
            </a:r>
          </a:p>
          <a:p>
            <a:r>
              <a:rPr lang="sk-SK" dirty="0" smtClean="0"/>
              <a:t>Prevádzkovateľom je MS SR, je verejne prístupný na webe MS SR</a:t>
            </a:r>
          </a:p>
          <a:p>
            <a:r>
              <a:rPr lang="sk-SK" dirty="0" smtClean="0"/>
              <a:t>Registrujúcim orgánom je OS Žilina</a:t>
            </a:r>
          </a:p>
          <a:p>
            <a:r>
              <a:rPr lang="sk-SK" dirty="0"/>
              <a:t>Ú</a:t>
            </a:r>
            <a:r>
              <a:rPr lang="sk-SK" dirty="0" smtClean="0"/>
              <a:t>daje zapísané v registri sa nepreukazujú pred orgánmi verejnej moci</a:t>
            </a:r>
            <a:endParaRPr lang="sk-SK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2200" y="25696"/>
            <a:ext cx="1332000" cy="11127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725453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Zapisované údaje (§4) 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sk-SK" dirty="0" smtClean="0"/>
              <a:t>Meno a priezvisko FO a obchodné meno PO</a:t>
            </a:r>
          </a:p>
          <a:p>
            <a:r>
              <a:rPr lang="sk-SK" dirty="0" smtClean="0"/>
              <a:t>Bydlisko, miesto podnikania, sídlo</a:t>
            </a:r>
          </a:p>
          <a:p>
            <a:r>
              <a:rPr lang="sk-SK" dirty="0" smtClean="0"/>
              <a:t>Právna forma</a:t>
            </a:r>
          </a:p>
          <a:p>
            <a:r>
              <a:rPr lang="sk-SK" dirty="0" smtClean="0"/>
              <a:t>IČO</a:t>
            </a:r>
          </a:p>
          <a:p>
            <a:r>
              <a:rPr lang="sk-SK" dirty="0" smtClean="0"/>
              <a:t>Zoznam konečných užívateľov výhod (KUV)</a:t>
            </a:r>
          </a:p>
          <a:p>
            <a:r>
              <a:rPr lang="sk-SK" dirty="0" smtClean="0"/>
              <a:t>Zoznam verejných funkcionárov ( ústavný zákon č. 357/2004Z.z.)</a:t>
            </a:r>
          </a:p>
          <a:p>
            <a:r>
              <a:rPr lang="sk-SK" dirty="0" smtClean="0"/>
              <a:t>Údaje o oprávnenej osobe</a:t>
            </a:r>
          </a:p>
          <a:p>
            <a:r>
              <a:rPr lang="sk-SK" dirty="0" smtClean="0"/>
              <a:t>Podanie výlučne elektronicky</a:t>
            </a:r>
            <a:endParaRPr lang="sk-SK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2200" y="25696"/>
            <a:ext cx="1332000" cy="11127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12353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k-SK" dirty="0" smtClean="0"/>
              <a:t>Kto je KUV  </a:t>
            </a:r>
            <a:br>
              <a:rPr lang="sk-SK" dirty="0" smtClean="0"/>
            </a:br>
            <a:r>
              <a:rPr lang="sk-SK" dirty="0" smtClean="0"/>
              <a:t>(</a:t>
            </a:r>
            <a:r>
              <a:rPr lang="sk-SK" dirty="0" err="1" smtClean="0"/>
              <a:t>z.č</a:t>
            </a:r>
            <a:r>
              <a:rPr lang="sk-SK" dirty="0" smtClean="0"/>
              <a:t>. 297/2008 </a:t>
            </a:r>
            <a:r>
              <a:rPr lang="sk-SK" dirty="0" err="1" smtClean="0"/>
              <a:t>Z.z</a:t>
            </a:r>
            <a:r>
              <a:rPr lang="sk-SK" dirty="0" smtClean="0"/>
              <a:t>.)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sk-SK" dirty="0" smtClean="0"/>
              <a:t> Definícia je v § 6a zákona </a:t>
            </a:r>
            <a:r>
              <a:rPr lang="sk-SK" dirty="0"/>
              <a:t>č. 297/2008 Z. z. o ochrane pred legalizáciou príjmov z trestnej činnosti a o ochrane pred financovaním </a:t>
            </a:r>
            <a:r>
              <a:rPr lang="sk-SK" dirty="0" smtClean="0"/>
              <a:t>terorizmu.</a:t>
            </a:r>
          </a:p>
          <a:p>
            <a:r>
              <a:rPr lang="sk-SK" dirty="0" smtClean="0"/>
              <a:t> </a:t>
            </a:r>
            <a:r>
              <a:rPr lang="sk-SK" dirty="0"/>
              <a:t>Je to </a:t>
            </a:r>
            <a:r>
              <a:rPr lang="sk-SK" b="1" dirty="0"/>
              <a:t>vždy  fyzická osoba</a:t>
            </a:r>
            <a:r>
              <a:rPr lang="sk-SK" dirty="0"/>
              <a:t>, </a:t>
            </a:r>
            <a:r>
              <a:rPr lang="sk-SK" dirty="0" smtClean="0"/>
              <a:t>ktorá</a:t>
            </a:r>
          </a:p>
          <a:p>
            <a:pPr lvl="1"/>
            <a:r>
              <a:rPr lang="sk-SK" dirty="0" smtClean="0"/>
              <a:t>Skutočne ovláda alebo kontroluje PO, FO –podnikateľa, alebo združenie majetku a</a:t>
            </a:r>
          </a:p>
          <a:p>
            <a:pPr lvl="1"/>
            <a:r>
              <a:rPr lang="sk-SK" dirty="0" smtClean="0"/>
              <a:t>V prospech ktorej tieto subjekty vykonávajú svoju činnosť, obchod</a:t>
            </a:r>
          </a:p>
          <a:p>
            <a:endParaRPr lang="sk-SK" dirty="0" smtClean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2200" y="25696"/>
            <a:ext cx="1332000" cy="11127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786244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k-SK" dirty="0" smtClean="0"/>
              <a:t>Kto je KUV </a:t>
            </a:r>
            <a:br>
              <a:rPr lang="sk-SK" dirty="0" smtClean="0"/>
            </a:br>
            <a:r>
              <a:rPr lang="sk-SK" dirty="0" smtClean="0"/>
              <a:t>(</a:t>
            </a:r>
            <a:r>
              <a:rPr lang="sk-SK" dirty="0" err="1" smtClean="0"/>
              <a:t>z.č</a:t>
            </a:r>
            <a:r>
              <a:rPr lang="sk-SK" dirty="0"/>
              <a:t>. 297/2008 </a:t>
            </a:r>
            <a:r>
              <a:rPr lang="sk-SK" dirty="0" err="1"/>
              <a:t>Z.z</a:t>
            </a:r>
            <a:r>
              <a:rPr lang="sk-SK" dirty="0"/>
              <a:t>.)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sk-SK" sz="2000" dirty="0" smtClean="0"/>
              <a:t>Ak ide o PO, tak je KUV taká FO, ktorá </a:t>
            </a:r>
          </a:p>
          <a:p>
            <a:r>
              <a:rPr lang="sk-SK" sz="2000" dirty="0" smtClean="0"/>
              <a:t>Má priamy/nepriamy podiel , alebo ich súčet najmenej 25% na hlasovacích právach v PO, alebo na jej základnom imaní</a:t>
            </a:r>
          </a:p>
          <a:p>
            <a:r>
              <a:rPr lang="sk-SK" sz="2000" dirty="0" smtClean="0"/>
              <a:t>Má právo vymenovať, odvolať štatutárny, riadiaci orgán, dozorný alebo kontrolný orgán v PO</a:t>
            </a:r>
          </a:p>
          <a:p>
            <a:r>
              <a:rPr lang="sk-SK" sz="2000" dirty="0" smtClean="0"/>
              <a:t>Ovláda PO iným spôsobom</a:t>
            </a:r>
          </a:p>
          <a:p>
            <a:r>
              <a:rPr lang="sk-SK" sz="2000" dirty="0" smtClean="0"/>
              <a:t>Má právo na hospodársky prospech min 25% z podnikania PO, alebo jej inej činnosti</a:t>
            </a:r>
            <a:r>
              <a:rPr lang="sk-SK" sz="2000" dirty="0"/>
              <a:t> </a:t>
            </a:r>
            <a:r>
              <a:rPr lang="sk-SK" sz="2000" dirty="0" smtClean="0"/>
              <a:t>(</a:t>
            </a:r>
            <a:r>
              <a:rPr lang="sk-SK" sz="2000" i="1" dirty="0" smtClean="0"/>
              <a:t>nárok môže vzniknúť  na zmluvnom základe</a:t>
            </a:r>
            <a:r>
              <a:rPr lang="sk-SK" sz="2000" dirty="0" smtClean="0"/>
              <a:t>)</a:t>
            </a:r>
          </a:p>
          <a:p>
            <a:r>
              <a:rPr lang="sk-SK" sz="2000" dirty="0" smtClean="0"/>
              <a:t>Ak žiadna FO nespĺňa takéto kritériá je KUV členovia vrcholového manažmentu spoločnosti – štatutárne orgány, prokurista ,vedúci zamestnanci</a:t>
            </a:r>
          </a:p>
          <a:p>
            <a:r>
              <a:rPr lang="sk-SK" sz="2000" dirty="0" smtClean="0"/>
              <a:t>Ak žiadna FO ani tak nespĺňa kritériá, je to taká FO, ktorá spĺňa aspoň jedno z kritérií spoločne s inou osobou, konajúcou s ňou v zhode.</a:t>
            </a:r>
          </a:p>
          <a:p>
            <a:endParaRPr lang="sk-SK" sz="2000" dirty="0" smtClean="0"/>
          </a:p>
          <a:p>
            <a:endParaRPr lang="sk-SK" sz="2400" dirty="0" smtClean="0"/>
          </a:p>
          <a:p>
            <a:endParaRPr lang="sk-SK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2200" y="25696"/>
            <a:ext cx="1332000" cy="11127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559950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k-SK" dirty="0"/>
              <a:t>Kto je KUV </a:t>
            </a:r>
            <a:r>
              <a:rPr lang="sk-SK" dirty="0" smtClean="0"/>
              <a:t/>
            </a:r>
            <a:br>
              <a:rPr lang="sk-SK" dirty="0" smtClean="0"/>
            </a:br>
            <a:r>
              <a:rPr lang="sk-SK" dirty="0" smtClean="0"/>
              <a:t>(</a:t>
            </a:r>
            <a:r>
              <a:rPr lang="sk-SK" dirty="0" err="1"/>
              <a:t>z.č</a:t>
            </a:r>
            <a:r>
              <a:rPr lang="sk-SK" dirty="0"/>
              <a:t>. 297/2008 </a:t>
            </a:r>
            <a:r>
              <a:rPr lang="sk-SK" dirty="0" err="1"/>
              <a:t>Z.z</a:t>
            </a:r>
            <a:r>
              <a:rPr lang="sk-SK" dirty="0"/>
              <a:t>.)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sk-SK" sz="2400" dirty="0" smtClean="0"/>
              <a:t>Ak ide o FO – podnikateľa, tak je KUV  taká FO, ktorá má min. 25% z podnikania FO</a:t>
            </a:r>
          </a:p>
          <a:p>
            <a:r>
              <a:rPr lang="sk-SK" sz="2400" dirty="0" smtClean="0"/>
              <a:t>Ak ide o združenie majetku (ZM) tak je KUV FO, ktorá je zriaďovateľom  ZM, </a:t>
            </a:r>
          </a:p>
          <a:p>
            <a:r>
              <a:rPr lang="sk-SK" sz="2400" dirty="0" smtClean="0"/>
              <a:t>ak je ním PO, ide sa podľa </a:t>
            </a:r>
            <a:r>
              <a:rPr lang="sk-SK" sz="2400" dirty="0" err="1" smtClean="0"/>
              <a:t>predch</a:t>
            </a:r>
            <a:r>
              <a:rPr lang="sk-SK" sz="2400" dirty="0" smtClean="0"/>
              <a:t>. </a:t>
            </a:r>
            <a:r>
              <a:rPr lang="sk-SK" sz="2400" dirty="0" err="1" smtClean="0"/>
              <a:t>Slidu</a:t>
            </a:r>
            <a:endParaRPr lang="sk-SK" sz="2400" dirty="0" smtClean="0"/>
          </a:p>
          <a:p>
            <a:r>
              <a:rPr lang="sk-SK" sz="2400" dirty="0" smtClean="0"/>
              <a:t>Má právo vymenovať /odvolať štatutárne, riadiace a kontrolné orgány, alebo ich člena...</a:t>
            </a:r>
          </a:p>
          <a:p>
            <a:r>
              <a:rPr lang="sk-SK" sz="2400" dirty="0" smtClean="0"/>
              <a:t>Je štatutárnym, riadiacim, kontrolným orgánom, alebo ich členom</a:t>
            </a:r>
          </a:p>
          <a:p>
            <a:r>
              <a:rPr lang="sk-SK" sz="2400" dirty="0"/>
              <a:t> </a:t>
            </a:r>
            <a:r>
              <a:rPr lang="sk-SK" sz="2400" dirty="0" smtClean="0"/>
              <a:t>je príjemcom min. 25% prostriedkov ZM, ak boli určení budúci príjemcovia, ak neboli tak je ním okruh osôb, ktoré majú významný prospech zo založenia, pôsobenia ZM</a:t>
            </a:r>
            <a:endParaRPr lang="sk-SK" sz="2400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2200" y="25696"/>
            <a:ext cx="1332000" cy="11127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1636842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k-SK" dirty="0" smtClean="0"/>
              <a:t>Kto je KÚV </a:t>
            </a:r>
            <a:br>
              <a:rPr lang="sk-SK" dirty="0" smtClean="0"/>
            </a:br>
            <a:r>
              <a:rPr lang="sk-SK" dirty="0" smtClean="0"/>
              <a:t>(</a:t>
            </a:r>
            <a:r>
              <a:rPr lang="sk-SK" dirty="0" err="1" smtClean="0"/>
              <a:t>z.č</a:t>
            </a:r>
            <a:r>
              <a:rPr lang="sk-SK" dirty="0" smtClean="0"/>
              <a:t>. 315/2016 - §4 ods.4) 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sk-SK" sz="2400" dirty="0" smtClean="0"/>
              <a:t>Ak je PVS je emitentom CP prijatých na obchodovanie na verejnom trhu, kto podlieha požiadavkám na uverejňovanie </a:t>
            </a:r>
            <a:r>
              <a:rPr lang="sk-SK" sz="2400" dirty="0" err="1" smtClean="0"/>
              <a:t>info</a:t>
            </a:r>
            <a:r>
              <a:rPr lang="sk-SK" sz="2400" dirty="0" smtClean="0"/>
              <a:t> podľa </a:t>
            </a:r>
            <a:r>
              <a:rPr lang="sk-SK" sz="2400" dirty="0" err="1" smtClean="0"/>
              <a:t>osobit</a:t>
            </a:r>
            <a:r>
              <a:rPr lang="sk-SK" sz="2400" dirty="0" smtClean="0"/>
              <a:t>. </a:t>
            </a:r>
            <a:r>
              <a:rPr lang="sk-SK" sz="2400" dirty="0"/>
              <a:t>p</a:t>
            </a:r>
            <a:r>
              <a:rPr lang="sk-SK" sz="2400" dirty="0" smtClean="0"/>
              <a:t>redpisu (566/2001 o CP) alebo</a:t>
            </a:r>
          </a:p>
          <a:p>
            <a:r>
              <a:rPr lang="sk-SK" sz="2400" dirty="0" smtClean="0"/>
              <a:t>Ak je PVS spoločnosťou, ktorú tento emitent ovláda, priamo/nepriamo riadi</a:t>
            </a:r>
          </a:p>
          <a:p>
            <a:r>
              <a:rPr lang="sk-SK" sz="2400" dirty="0" smtClean="0"/>
              <a:t> do RPVS sa zapisujú namiesto KUV členovia vrcholového manažmentu</a:t>
            </a:r>
          </a:p>
          <a:p>
            <a:r>
              <a:rPr lang="sk-SK" sz="2400" dirty="0" smtClean="0"/>
              <a:t>To neplatí  (!) pokiaľ má akákoľvek FO právo na hospodársky prospech min 25% z podnikania  alebo i. činnosti takýchto PO</a:t>
            </a:r>
            <a:endParaRPr lang="sk-SK" sz="2400" dirty="0"/>
          </a:p>
          <a:p>
            <a:r>
              <a:rPr lang="sk-SK" sz="2400" dirty="0" smtClean="0"/>
              <a:t>Verifikačný dokument musí preukazovať, že boli splnené podmienky na zápis vrcholového manažmentu.</a:t>
            </a:r>
            <a:endParaRPr lang="sk-SK" sz="2400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2200" y="25696"/>
            <a:ext cx="1332000" cy="11127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860279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Oprávnená osoba  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sk-SK" dirty="0" smtClean="0"/>
              <a:t>Oprávnená osoba je pri zisťovaní KUV povinná konať nestranne a s odbornou starostlivosťou</a:t>
            </a:r>
          </a:p>
          <a:p>
            <a:r>
              <a:rPr lang="sk-SK" dirty="0" smtClean="0"/>
              <a:t>Musí si zaobstarať všetky potrebné informácie</a:t>
            </a:r>
          </a:p>
          <a:p>
            <a:r>
              <a:rPr lang="sk-SK" dirty="0" smtClean="0"/>
              <a:t>Ak dôjde k zmene údajov v registri týkajúcich sa KUV musí o tom PVS okamžite OO informovať, oznámiť registrujúcemu orgánu do 60 dní od zmeny</a:t>
            </a:r>
          </a:p>
          <a:p>
            <a:r>
              <a:rPr lang="sk-SK" dirty="0" smtClean="0"/>
              <a:t>Ak sa OO zapísaná v RPVS dozvie o zmene údajov musí informovať PVS</a:t>
            </a:r>
          </a:p>
          <a:p>
            <a:r>
              <a:rPr lang="sk-SK" dirty="0" smtClean="0"/>
              <a:t>Výmaz OO len na návrh OO, alebo novej OO</a:t>
            </a:r>
          </a:p>
          <a:p>
            <a:r>
              <a:rPr lang="sk-SK" dirty="0" smtClean="0"/>
              <a:t>Nová OO do 30 dní aj s novou verifikáciou</a:t>
            </a:r>
          </a:p>
          <a:p>
            <a:r>
              <a:rPr lang="sk-SK" dirty="0" smtClean="0"/>
              <a:t>Kontinuálne kompetencie OO</a:t>
            </a:r>
            <a:endParaRPr lang="sk-SK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2200" y="25696"/>
            <a:ext cx="1332000" cy="11127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495056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k-SK" dirty="0" smtClean="0"/>
              <a:t>Registrácia 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sk-SK" sz="2600" dirty="0" smtClean="0"/>
              <a:t>Registrácia prebieha výlučne elektronicky, bezplatná</a:t>
            </a:r>
          </a:p>
          <a:p>
            <a:r>
              <a:rPr lang="sk-SK" sz="2600" dirty="0" smtClean="0"/>
              <a:t>Prílohami návrhu na zápis PVS sú: Verifikačný dokument, vyhlásenie OO, že nemá osobný vzťah k PVS (§19) a písomná Dohoda o plnení povinností OO pre PVS</a:t>
            </a:r>
          </a:p>
          <a:p>
            <a:r>
              <a:rPr lang="sk-SK" sz="2600" dirty="0" smtClean="0"/>
              <a:t>Identifikácia KUV  sa preukazuje </a:t>
            </a:r>
            <a:r>
              <a:rPr lang="sk-SK" sz="2600" b="1" dirty="0" smtClean="0"/>
              <a:t>verifikačným dokumentom</a:t>
            </a:r>
            <a:r>
              <a:rPr lang="sk-SK" sz="2600" dirty="0" smtClean="0"/>
              <a:t>, ktorý je spolu s inými údajmi zaregistrovaný do registra PVS,  je verejne dostupný</a:t>
            </a:r>
          </a:p>
          <a:p>
            <a:pPr lvl="1"/>
            <a:r>
              <a:rPr lang="sk-SK" dirty="0"/>
              <a:t>o</a:t>
            </a:r>
            <a:r>
              <a:rPr lang="sk-SK" dirty="0" smtClean="0"/>
              <a:t>dôvodnenie na základe akých informácií a postupov bol identifikovaný/overený KUV</a:t>
            </a:r>
          </a:p>
          <a:p>
            <a:pPr lvl="1"/>
            <a:r>
              <a:rPr lang="sk-SK" dirty="0"/>
              <a:t>v</a:t>
            </a:r>
            <a:r>
              <a:rPr lang="sk-SK" dirty="0" smtClean="0"/>
              <a:t>lastnícka a riadiaca štruktúra PVS ak ide o PO</a:t>
            </a:r>
          </a:p>
          <a:p>
            <a:pPr lvl="1"/>
            <a:r>
              <a:rPr lang="sk-SK" dirty="0"/>
              <a:t>ú</a:t>
            </a:r>
            <a:r>
              <a:rPr lang="sk-SK" dirty="0" smtClean="0"/>
              <a:t>daje podľa §4 ods.3 f  - zoznam verejných funkcionárov</a:t>
            </a:r>
          </a:p>
          <a:p>
            <a:pPr lvl="1"/>
            <a:r>
              <a:rPr lang="sk-SK" dirty="0" smtClean="0"/>
              <a:t>§4 ods.4 (PO kótovaná na burze) zápis manažmentu</a:t>
            </a:r>
          </a:p>
          <a:p>
            <a:pPr lvl="1"/>
            <a:r>
              <a:rPr lang="sk-SK" dirty="0"/>
              <a:t> </a:t>
            </a:r>
            <a:r>
              <a:rPr lang="sk-SK" dirty="0" smtClean="0"/>
              <a:t>vyhlásenie, že uvedené skutočnosti zodpovedajú zistenému stavu</a:t>
            </a:r>
          </a:p>
          <a:p>
            <a:pPr marL="365760" lvl="1" indent="0">
              <a:buNone/>
            </a:pPr>
            <a:r>
              <a:rPr lang="sk-SK" dirty="0" smtClean="0"/>
              <a:t>OO identifikáciu priebežne overuje v zmysle §11 ods.2</a:t>
            </a:r>
          </a:p>
          <a:p>
            <a:endParaRPr lang="sk-SK" dirty="0"/>
          </a:p>
          <a:p>
            <a:endParaRPr lang="sk-SK" dirty="0" smtClean="0"/>
          </a:p>
          <a:p>
            <a:endParaRPr lang="sk-SK" dirty="0" smtClean="0"/>
          </a:p>
          <a:p>
            <a:pPr lvl="1"/>
            <a:endParaRPr lang="sk-SK" dirty="0"/>
          </a:p>
          <a:p>
            <a:pPr lvl="1"/>
            <a:endParaRPr lang="sk-SK" dirty="0" smtClean="0"/>
          </a:p>
          <a:p>
            <a:endParaRPr lang="sk-SK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2200" y="25696"/>
            <a:ext cx="1332000" cy="11127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855230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k-SK" sz="4300" dirty="0" smtClean="0"/>
              <a:t>Čo je to schránková firma </a:t>
            </a:r>
            <a:endParaRPr lang="sk-SK" sz="4300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25560" y="2204864"/>
            <a:ext cx="6492880" cy="363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2200" y="25696"/>
            <a:ext cx="1332000" cy="11127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495815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k-SK" dirty="0" smtClean="0"/>
              <a:t>Kvalifikovaný podnet / </a:t>
            </a:r>
            <a:br>
              <a:rPr lang="sk-SK" dirty="0" smtClean="0"/>
            </a:br>
            <a:r>
              <a:rPr lang="sk-SK" dirty="0" smtClean="0"/>
              <a:t>Konanie o kontrole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sk-SK" dirty="0" smtClean="0"/>
              <a:t>Register </a:t>
            </a:r>
            <a:r>
              <a:rPr lang="sk-SK" dirty="0"/>
              <a:t>môže z vlastného podnetu </a:t>
            </a:r>
            <a:r>
              <a:rPr lang="sk-SK" dirty="0" smtClean="0"/>
              <a:t>ako i </a:t>
            </a:r>
            <a:r>
              <a:rPr lang="sk-SK" dirty="0"/>
              <a:t>na základe kvalifikovaného podnetu overiť pravdivosť </a:t>
            </a:r>
            <a:r>
              <a:rPr lang="sk-SK" dirty="0" smtClean="0"/>
              <a:t>alebo </a:t>
            </a:r>
            <a:r>
              <a:rPr lang="sk-SK" dirty="0"/>
              <a:t>úplnosť údajov v </a:t>
            </a:r>
            <a:r>
              <a:rPr lang="sk-SK" dirty="0" smtClean="0"/>
              <a:t>registri</a:t>
            </a:r>
          </a:p>
          <a:p>
            <a:r>
              <a:rPr lang="sk-SK" dirty="0" smtClean="0"/>
              <a:t>Kvalifikovanosť podnetu hodnotí výlučne súd</a:t>
            </a:r>
          </a:p>
          <a:p>
            <a:r>
              <a:rPr lang="sk-SK" dirty="0" smtClean="0"/>
              <a:t>Posudzuje sa vždy podľa okolností v čase konania o kontrole</a:t>
            </a:r>
          </a:p>
          <a:p>
            <a:r>
              <a:rPr lang="sk-SK" dirty="0" smtClean="0"/>
              <a:t>Prvky kontradiktórnosti </a:t>
            </a:r>
            <a:endParaRPr lang="sk-SK" dirty="0"/>
          </a:p>
          <a:p>
            <a:r>
              <a:rPr lang="sk-SK" dirty="0"/>
              <a:t>Ak PVS nepreukáže, že údaje o KUV sú pravdivé a úplné, rozhodne sa  o</a:t>
            </a:r>
          </a:p>
          <a:p>
            <a:pPr lvl="1"/>
            <a:r>
              <a:rPr lang="sk-SK" dirty="0"/>
              <a:t>v</a:t>
            </a:r>
            <a:r>
              <a:rPr lang="sk-SK" dirty="0" smtClean="0"/>
              <a:t>ýmaze </a:t>
            </a:r>
            <a:r>
              <a:rPr lang="sk-SK" dirty="0"/>
              <a:t>z </a:t>
            </a:r>
            <a:r>
              <a:rPr lang="sk-SK" dirty="0" smtClean="0"/>
              <a:t>registra (proti </a:t>
            </a:r>
            <a:r>
              <a:rPr lang="sk-SK" dirty="0" err="1" smtClean="0"/>
              <a:t>R-tiu</a:t>
            </a:r>
            <a:r>
              <a:rPr lang="sk-SK" dirty="0" smtClean="0"/>
              <a:t> o výmaze nie sú prípustné opravné prostriedky) a o</a:t>
            </a:r>
            <a:endParaRPr lang="sk-SK" dirty="0"/>
          </a:p>
          <a:p>
            <a:pPr lvl="1"/>
            <a:r>
              <a:rPr lang="sk-SK" dirty="0"/>
              <a:t>u</a:t>
            </a:r>
            <a:r>
              <a:rPr lang="sk-SK" dirty="0" smtClean="0"/>
              <a:t>ložení </a:t>
            </a:r>
            <a:r>
              <a:rPr lang="sk-SK" dirty="0"/>
              <a:t>pokuty</a:t>
            </a:r>
          </a:p>
          <a:p>
            <a:endParaRPr lang="sk-SK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2200" y="25696"/>
            <a:ext cx="1332000" cy="11127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23797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Konanie o výmaze 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sk-SK" dirty="0" smtClean="0"/>
              <a:t>Striktnosť a výlučnosť</a:t>
            </a:r>
          </a:p>
          <a:p>
            <a:r>
              <a:rPr lang="sk-SK" dirty="0" smtClean="0"/>
              <a:t>Pri akomkoľvek pochybení nastáva výmaz automaticky</a:t>
            </a:r>
          </a:p>
          <a:p>
            <a:r>
              <a:rPr lang="sk-SK" dirty="0" smtClean="0"/>
              <a:t>Nemá opravný prostriedok</a:t>
            </a:r>
          </a:p>
          <a:p>
            <a:r>
              <a:rPr lang="sk-SK" dirty="0" smtClean="0"/>
              <a:t>Výmaz neznamená automaticky uloženie pokuty</a:t>
            </a:r>
            <a:endParaRPr lang="sk-SK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2200" y="25696"/>
            <a:ext cx="1332000" cy="11127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3176485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k-SK" sz="4000" dirty="0" smtClean="0"/>
              <a:t>Právne následky výmazu </a:t>
            </a:r>
            <a:endParaRPr lang="sk-SK" sz="4000" dirty="0"/>
          </a:p>
        </p:txBody>
      </p:sp>
      <p:sp>
        <p:nvSpPr>
          <p:cNvPr id="3" name="Zástupný symbol obsahu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sk-SK" dirty="0" smtClean="0"/>
              <a:t>Rozhodnutie o výmaze  a o pokute je rozhodnutím o vylúčení (§13a Obch. Z.) </a:t>
            </a:r>
          </a:p>
          <a:p>
            <a:r>
              <a:rPr lang="sk-SK" dirty="0" smtClean="0"/>
              <a:t>Vylúčenou osobou  je štatutárny orgán , alebo jeho členovia PO, ktorá je PVS</a:t>
            </a:r>
          </a:p>
          <a:p>
            <a:r>
              <a:rPr lang="sk-SK" dirty="0" smtClean="0"/>
              <a:t>Dňom právoplatnosti rozhodnutia o výmaze a pokute vzniká druhej strane zmluvy právo odstúpiť od zmluvy- súkromnoprávna sankcia</a:t>
            </a: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2200" y="25696"/>
            <a:ext cx="1332000" cy="11127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438283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k-SK" sz="4000" dirty="0" smtClean="0"/>
              <a:t>Konanie o sankcii / pokute </a:t>
            </a:r>
            <a:endParaRPr lang="sk-SK" sz="4000" dirty="0"/>
          </a:p>
        </p:txBody>
      </p:sp>
      <p:sp>
        <p:nvSpPr>
          <p:cNvPr id="3" name="Zástupný symbol obsah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sk-SK" dirty="0" smtClean="0"/>
              <a:t>Ukladanie sankcií v závislosti od miery a závažnosti pochybenia</a:t>
            </a:r>
          </a:p>
          <a:p>
            <a:r>
              <a:rPr lang="sk-SK" dirty="0" smtClean="0"/>
              <a:t>Výška sankcie je ponechaná na voľnej úvahe súdu </a:t>
            </a:r>
          </a:p>
          <a:p>
            <a:r>
              <a:rPr lang="sk-SK" dirty="0" smtClean="0"/>
              <a:t>Pri ukladaní sankcie súd prihliada najmä na </a:t>
            </a:r>
            <a:r>
              <a:rPr lang="sk-SK" u="sng" dirty="0" smtClean="0"/>
              <a:t>povahu, závažnosť, spôsob a následky poručenia povinnosti</a:t>
            </a:r>
            <a:endParaRPr lang="sk-SK" u="sng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2200" y="25696"/>
            <a:ext cx="1332000" cy="11127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1687397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Sankcie/ druhy a výška 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sk-SK" dirty="0" smtClean="0"/>
              <a:t>Sankcie </a:t>
            </a:r>
          </a:p>
          <a:p>
            <a:pPr lvl="1"/>
            <a:r>
              <a:rPr lang="sk-SK" dirty="0" smtClean="0"/>
              <a:t>Pre PVS -  pokuta vo výške hospodárskeho prospechu, ak sa nedá zistiť  tak 10.000 až 1.000.000 €</a:t>
            </a:r>
          </a:p>
          <a:p>
            <a:pPr lvl="1"/>
            <a:r>
              <a:rPr lang="sk-SK" dirty="0" smtClean="0"/>
              <a:t>Pre štatutárov PVS -  10.000 – 100.000€</a:t>
            </a:r>
          </a:p>
          <a:p>
            <a:pPr lvl="1"/>
            <a:r>
              <a:rPr lang="sk-SK" dirty="0" smtClean="0"/>
              <a:t>Pre KUV do 10.000 €</a:t>
            </a:r>
          </a:p>
          <a:p>
            <a:pPr lvl="1"/>
            <a:r>
              <a:rPr lang="sk-SK" dirty="0" smtClean="0"/>
              <a:t>Pre oprávnenú osobu  - 10.000 – 1.000.000 €, ak konala v konflikte záujmov</a:t>
            </a:r>
          </a:p>
          <a:p>
            <a:pPr marL="365760" lvl="1" indent="0">
              <a:buNone/>
            </a:pPr>
            <a:r>
              <a:rPr lang="sk-SK" dirty="0" smtClean="0"/>
              <a:t>Za zaplatenie pokuty pre štatutárov ručí OO zapísaná v registri v čase porušenia povinnosti.</a:t>
            </a:r>
          </a:p>
          <a:p>
            <a:pPr marL="365760" lvl="1" indent="0">
              <a:buNone/>
            </a:pPr>
            <a:r>
              <a:rPr lang="sk-SK" dirty="0" err="1" smtClean="0"/>
              <a:t>Vyvinenie</a:t>
            </a:r>
            <a:r>
              <a:rPr lang="sk-SK" dirty="0" smtClean="0"/>
              <a:t> OO -  konanie s odbornou starostlivosťou</a:t>
            </a:r>
            <a:endParaRPr lang="sk-SK" dirty="0"/>
          </a:p>
          <a:p>
            <a:pPr lvl="1"/>
            <a:r>
              <a:rPr lang="sk-SK" dirty="0" smtClean="0"/>
              <a:t> </a:t>
            </a:r>
            <a:r>
              <a:rPr lang="sk-SK" u="sng" dirty="0" smtClean="0"/>
              <a:t>Druhy sankcií</a:t>
            </a:r>
            <a:r>
              <a:rPr lang="sk-SK" dirty="0" smtClean="0"/>
              <a:t>: súkromnoprávny charakter, administratívno-právny charakter, trestnoprávny charakter</a:t>
            </a:r>
            <a:endParaRPr lang="sk-SK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2200" y="25696"/>
            <a:ext cx="1332000" cy="11127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868306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Trestnoprávna rovina 	</a:t>
            </a:r>
            <a:endParaRPr lang="sk-SK" dirty="0"/>
          </a:p>
        </p:txBody>
      </p:sp>
      <p:pic>
        <p:nvPicPr>
          <p:cNvPr id="4" name="Zástupný symbol obsahu 3"/>
          <p:cNvPicPr>
            <a:picLocks noGrp="1" noChangeAspect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" y="2417763"/>
            <a:ext cx="3886200" cy="2914650"/>
          </a:xfrm>
        </p:spPr>
      </p:pic>
      <p:sp>
        <p:nvSpPr>
          <p:cNvPr id="5" name="Zástupný symbol obsahu 4"/>
          <p:cNvSpPr>
            <a:spLocks noGrp="1"/>
          </p:cNvSpPr>
          <p:nvPr>
            <p:ph sz="quarter" idx="2"/>
          </p:nvPr>
        </p:nvSpPr>
        <p:spPr/>
        <p:txBody>
          <a:bodyPr>
            <a:normAutofit lnSpcReduction="10000"/>
          </a:bodyPr>
          <a:lstStyle/>
          <a:p>
            <a:r>
              <a:rPr lang="sk-SK" dirty="0" smtClean="0"/>
              <a:t>Môže zakladať trestnú zodpovednosť PVS a KUV</a:t>
            </a:r>
          </a:p>
          <a:p>
            <a:r>
              <a:rPr lang="sk-SK" dirty="0" smtClean="0"/>
              <a:t>Zodpovednosť pre samotnú PO ako i všetky FO</a:t>
            </a:r>
          </a:p>
          <a:p>
            <a:r>
              <a:rPr lang="sk-SK" dirty="0" smtClean="0"/>
              <a:t>Podvod, subvenčný podvod, skresľovanie údajov hospodárskej a obchodnej evidencie</a:t>
            </a:r>
            <a:endParaRPr lang="sk-SK" dirty="0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2200" y="25696"/>
            <a:ext cx="1332000" cy="11127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677975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Trestnoprávna rovina 	</a:t>
            </a:r>
            <a:endParaRPr lang="sk-SK" dirty="0"/>
          </a:p>
        </p:txBody>
      </p:sp>
      <p:pic>
        <p:nvPicPr>
          <p:cNvPr id="4" name="Zástupný symbol obsahu 3"/>
          <p:cNvPicPr>
            <a:picLocks noGrp="1" noChangeAspect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" y="2417763"/>
            <a:ext cx="3886200" cy="2914650"/>
          </a:xfrm>
        </p:spPr>
      </p:pic>
      <p:sp>
        <p:nvSpPr>
          <p:cNvPr id="5" name="Zástupný symbol obsahu 4"/>
          <p:cNvSpPr>
            <a:spLocks noGrp="1"/>
          </p:cNvSpPr>
          <p:nvPr>
            <p:ph sz="quarter" idx="2"/>
          </p:nvPr>
        </p:nvSpPr>
        <p:spPr/>
        <p:txBody>
          <a:bodyPr>
            <a:normAutofit lnSpcReduction="10000"/>
          </a:bodyPr>
          <a:lstStyle/>
          <a:p>
            <a:r>
              <a:rPr lang="sk-SK" dirty="0" smtClean="0"/>
              <a:t>Môže zakladať trestnú zodpovednosť PVS a KUV</a:t>
            </a:r>
          </a:p>
          <a:p>
            <a:r>
              <a:rPr lang="sk-SK" dirty="0" smtClean="0"/>
              <a:t>Zodpovednosť pre samotnú PO ako i všetky FO</a:t>
            </a:r>
          </a:p>
          <a:p>
            <a:r>
              <a:rPr lang="sk-SK" dirty="0" smtClean="0"/>
              <a:t>Podvod, subvenčný podvod, skresľovanie údajov hospodárskej a obchodnej evidencie</a:t>
            </a:r>
            <a:endParaRPr lang="sk-SK" dirty="0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2200" y="25696"/>
            <a:ext cx="1332000" cy="11127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791670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Záver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k-SK" dirty="0" smtClean="0"/>
              <a:t>Ďakujeme za pozornosť.</a:t>
            </a:r>
          </a:p>
          <a:p>
            <a:pPr marL="0" indent="0">
              <a:buNone/>
            </a:pPr>
            <a:endParaRPr lang="sk-SK" dirty="0"/>
          </a:p>
          <a:p>
            <a:pPr marL="0" indent="0">
              <a:buNone/>
            </a:pPr>
            <a:r>
              <a:rPr lang="sk-SK" dirty="0" smtClean="0"/>
              <a:t>Gerta Sámelová </a:t>
            </a:r>
            <a:r>
              <a:rPr lang="sk-SK" dirty="0" err="1" smtClean="0"/>
              <a:t>Flassiková</a:t>
            </a:r>
            <a:r>
              <a:rPr lang="sk-SK" dirty="0" smtClean="0"/>
              <a:t>, </a:t>
            </a:r>
            <a:r>
              <a:rPr lang="sk-SK" dirty="0" err="1" smtClean="0"/>
              <a:t>managing</a:t>
            </a:r>
            <a:r>
              <a:rPr lang="sk-SK" dirty="0" smtClean="0"/>
              <a:t> partner</a:t>
            </a:r>
          </a:p>
          <a:p>
            <a:pPr marL="0" indent="0">
              <a:buNone/>
            </a:pPr>
            <a:r>
              <a:rPr lang="sk-SK" dirty="0" smtClean="0"/>
              <a:t>Patrik Baltazarovič, advokát</a:t>
            </a:r>
          </a:p>
          <a:p>
            <a:pPr marL="0" indent="0">
              <a:buNone/>
            </a:pPr>
            <a:endParaRPr lang="sk-SK" dirty="0" smtClean="0"/>
          </a:p>
          <a:p>
            <a:pPr marL="0" indent="0">
              <a:buNone/>
            </a:pPr>
            <a:r>
              <a:rPr lang="sk-SK" dirty="0" err="1"/>
              <a:t>a</a:t>
            </a:r>
            <a:r>
              <a:rPr lang="sk-SK" dirty="0" err="1" smtClean="0"/>
              <a:t>lianci</a:t>
            </a:r>
            <a:r>
              <a:rPr lang="sk-SK" b="1" dirty="0" err="1" smtClean="0"/>
              <a:t>aa</a:t>
            </a:r>
            <a:r>
              <a:rPr lang="sk-SK" dirty="0" err="1" smtClean="0"/>
              <a:t>dvokátov</a:t>
            </a:r>
            <a:r>
              <a:rPr lang="sk-SK" dirty="0" smtClean="0"/>
              <a:t>, ak s.r.o</a:t>
            </a:r>
          </a:p>
          <a:p>
            <a:pPr marL="0" indent="0">
              <a:buNone/>
            </a:pPr>
            <a:r>
              <a:rPr lang="sk-SK" dirty="0" err="1" smtClean="0"/>
              <a:t>Vlčkova</a:t>
            </a:r>
            <a:r>
              <a:rPr lang="sk-SK" dirty="0" smtClean="0"/>
              <a:t> 8/A , 811 05 Bratislava</a:t>
            </a:r>
          </a:p>
          <a:p>
            <a:pPr marL="0" indent="0">
              <a:buNone/>
            </a:pPr>
            <a:r>
              <a:rPr lang="sk-SK" dirty="0" err="1" smtClean="0"/>
              <a:t>www.aliancia.sk</a:t>
            </a:r>
            <a:endParaRPr lang="sk-SK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2200" y="25696"/>
            <a:ext cx="1332000" cy="11127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290210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k-SK" sz="4300" dirty="0" smtClean="0"/>
              <a:t>Čo je to schránková firma </a:t>
            </a:r>
            <a:endParaRPr lang="sk-SK" sz="4300" dirty="0"/>
          </a:p>
        </p:txBody>
      </p:sp>
      <p:sp>
        <p:nvSpPr>
          <p:cNvPr id="3" name="Zástupný symbol obsah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sk-SK" dirty="0" smtClean="0"/>
              <a:t>- firma založená v daňovom raji – Cyprus, Malta, Karibik, ale aj niektoré  európske štáty</a:t>
            </a:r>
          </a:p>
          <a:p>
            <a:r>
              <a:rPr lang="sk-SK" dirty="0" smtClean="0"/>
              <a:t>Nevykonáva žiadnu činnosť, len vlastní podiely iných spoločností</a:t>
            </a:r>
          </a:p>
          <a:p>
            <a:r>
              <a:rPr lang="sk-SK" dirty="0" smtClean="0"/>
              <a:t>Slúži  na daňovú optimalizáciu, pranie špinavých peňazí</a:t>
            </a:r>
          </a:p>
          <a:p>
            <a:r>
              <a:rPr lang="sk-SK" dirty="0" smtClean="0"/>
              <a:t>Zakrýva skutočných príjemcov peňazí, prostredníctvom nominovaných štatutárov, akcionárov, spoločníkov</a:t>
            </a:r>
          </a:p>
          <a:p>
            <a:endParaRPr lang="sk-SK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2200" y="25696"/>
            <a:ext cx="1332000" cy="11127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963672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Daňové raje </a:t>
            </a:r>
            <a:endParaRPr lang="sk-SK" dirty="0"/>
          </a:p>
        </p:txBody>
      </p:sp>
      <p:pic>
        <p:nvPicPr>
          <p:cNvPr id="4" name="Zástupný symbol obsahu 3" descr="Výsledok vyhľadávania obrázkov pre dopyt schránková firma  v daňovom raji"/>
          <p:cNvPicPr>
            <a:picLocks noGrp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1700808"/>
            <a:ext cx="7380000" cy="4716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2200" y="25696"/>
            <a:ext cx="1332000" cy="11127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136816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Kauzy 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sk-SK" dirty="0" smtClean="0"/>
              <a:t> Na Slovensku sú  známe kauzy </a:t>
            </a:r>
            <a:r>
              <a:rPr lang="sk-SK" dirty="0" err="1" smtClean="0"/>
              <a:t>Váhostav</a:t>
            </a:r>
            <a:r>
              <a:rPr lang="sk-SK" dirty="0" smtClean="0"/>
              <a:t>, </a:t>
            </a:r>
            <a:r>
              <a:rPr lang="sk-SK" dirty="0" err="1" smtClean="0"/>
              <a:t>Intermedical</a:t>
            </a:r>
            <a:r>
              <a:rPr lang="sk-SK" dirty="0" smtClean="0"/>
              <a:t> </a:t>
            </a:r>
            <a:r>
              <a:rPr lang="sk-SK" dirty="0" err="1" smtClean="0"/>
              <a:t>group</a:t>
            </a:r>
            <a:r>
              <a:rPr lang="sk-SK" dirty="0" smtClean="0"/>
              <a:t>, </a:t>
            </a:r>
            <a:r>
              <a:rPr lang="sk-SK" dirty="0" err="1" smtClean="0"/>
              <a:t>Interblu</a:t>
            </a:r>
            <a:r>
              <a:rPr lang="sk-SK" dirty="0" smtClean="0"/>
              <a:t>, </a:t>
            </a:r>
            <a:r>
              <a:rPr lang="sk-SK" dirty="0" err="1" smtClean="0"/>
              <a:t>Sky</a:t>
            </a:r>
            <a:r>
              <a:rPr lang="sk-SK" dirty="0" smtClean="0"/>
              <a:t> </a:t>
            </a:r>
            <a:r>
              <a:rPr lang="sk-SK" dirty="0" err="1" smtClean="0"/>
              <a:t>toll</a:t>
            </a:r>
            <a:r>
              <a:rPr lang="sk-SK" dirty="0" smtClean="0"/>
              <a:t> </a:t>
            </a:r>
          </a:p>
          <a:p>
            <a:r>
              <a:rPr lang="sk-SK" dirty="0" smtClean="0"/>
              <a:t>Problém – sú platené z verejných zdrojov</a:t>
            </a:r>
          </a:p>
          <a:p>
            <a:r>
              <a:rPr lang="sk-SK" dirty="0" smtClean="0"/>
              <a:t>Január 2017 Úrad pre verejné obstarávanie udelil pokutu 50.000€ , následne 10,000€ spoločnosti </a:t>
            </a:r>
            <a:r>
              <a:rPr lang="sk-SK" dirty="0" err="1" smtClean="0"/>
              <a:t>Intermedical</a:t>
            </a:r>
            <a:r>
              <a:rPr lang="sk-SK" dirty="0" smtClean="0"/>
              <a:t> za neodhalenie 11 osôb skrytých za štruktúrou spoločnosti.</a:t>
            </a:r>
          </a:p>
          <a:p>
            <a:r>
              <a:rPr lang="sk-SK" dirty="0" smtClean="0"/>
              <a:t>Prelomové rozhodnutie</a:t>
            </a:r>
          </a:p>
          <a:p>
            <a:r>
              <a:rPr lang="sk-SK" dirty="0" smtClean="0"/>
              <a:t>Pokuta </a:t>
            </a:r>
            <a:r>
              <a:rPr lang="sk-SK" dirty="0" err="1" smtClean="0"/>
              <a:t>Váhostav</a:t>
            </a:r>
            <a:endParaRPr lang="sk-SK" dirty="0" smtClean="0"/>
          </a:p>
          <a:p>
            <a:endParaRPr lang="sk-SK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2200" y="25696"/>
            <a:ext cx="1332000" cy="11127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636073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1000">
        <p:fade/>
      </p:transition>
    </mc:Choice>
    <mc:Fallback xmlns="">
      <p:transition spd="med" advTm="1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Príklad štruktúry </a:t>
            </a:r>
            <a:endParaRPr lang="sk-SK" dirty="0"/>
          </a:p>
        </p:txBody>
      </p:sp>
      <p:pic>
        <p:nvPicPr>
          <p:cNvPr id="4098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1556792"/>
            <a:ext cx="6516000" cy="47827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2200" y="25696"/>
            <a:ext cx="1332000" cy="11127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935161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Právna úprava 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sk-SK" dirty="0" smtClean="0"/>
              <a:t>Prvý pokus o odhalenie Konečných užívateľov výhod novela zákona o verejnom obstarávaní v roku 2015</a:t>
            </a:r>
          </a:p>
          <a:p>
            <a:r>
              <a:rPr lang="sk-SK" dirty="0" smtClean="0"/>
              <a:t>Následne z. č. 315/2016 </a:t>
            </a:r>
            <a:r>
              <a:rPr lang="sk-SK" dirty="0" err="1" smtClean="0"/>
              <a:t>Z.z</a:t>
            </a:r>
            <a:r>
              <a:rPr lang="sk-SK" dirty="0" smtClean="0"/>
              <a:t>. účinný od 1.2. 2017 – zákon o registri partnerov verejného sektora</a:t>
            </a:r>
          </a:p>
          <a:p>
            <a:r>
              <a:rPr lang="sk-SK" dirty="0" smtClean="0"/>
              <a:t>Registrovať subjekty, ktoré obchodujú so štátom a zároveň odhaliť osoby, ktoré sú konečnými užívateľmi výhod, t.j. zisku, ktorý sa vďaka obchodu so štátom generuje.</a:t>
            </a:r>
            <a:r>
              <a:rPr lang="sk-SK" dirty="0"/>
              <a:t> </a:t>
            </a:r>
            <a:endParaRPr lang="sk-SK" dirty="0" smtClean="0"/>
          </a:p>
          <a:p>
            <a:r>
              <a:rPr lang="sk-SK" dirty="0" smtClean="0"/>
              <a:t>Na </a:t>
            </a:r>
            <a:r>
              <a:rPr lang="sk-SK" dirty="0"/>
              <a:t>rozdiel od predchádzajúcej právnej úpravy nebude podkladom zápisu do registra čestné vyhlásenie o konečnom užívateľovi výhod, ale bude sa musieť uplatniť procedúra identifikácie konečného užívateľa výhod</a:t>
            </a:r>
          </a:p>
          <a:p>
            <a:r>
              <a:rPr lang="sk-SK" dirty="0" smtClean="0"/>
              <a:t>Zákon číslo 297/2008 </a:t>
            </a:r>
            <a:r>
              <a:rPr lang="sk-SK" dirty="0" err="1" smtClean="0"/>
              <a:t>Z.z</a:t>
            </a:r>
            <a:r>
              <a:rPr lang="sk-SK" dirty="0" smtClean="0"/>
              <a:t>. o ochrane pred legalizáciou príjmov z trestnej činnosti a o ochrane pred financovaním terorizmu</a:t>
            </a:r>
          </a:p>
          <a:p>
            <a:r>
              <a:rPr lang="sk-SK" dirty="0" smtClean="0"/>
              <a:t>4. smernica AML -  2015/849 , ktorá okrem iných povinností kladie členským štátom  EÚ povinnosť zaviesť register s evidenciou KUV s čo najširšou možnou evidenciou subjektov na území EÚ</a:t>
            </a:r>
          </a:p>
          <a:p>
            <a:endParaRPr lang="sk-SK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2200" y="25696"/>
            <a:ext cx="1332000" cy="11127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816686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39552" y="188640"/>
            <a:ext cx="8153400" cy="990600"/>
          </a:xfrm>
        </p:spPr>
        <p:txBody>
          <a:bodyPr>
            <a:normAutofit fontScale="90000"/>
          </a:bodyPr>
          <a:lstStyle/>
          <a:p>
            <a:r>
              <a:rPr lang="sk-SK" sz="3600" dirty="0">
                <a:solidFill>
                  <a:srgbClr val="775F55"/>
                </a:solidFill>
              </a:rPr>
              <a:t>Kto sú partneri verejného </a:t>
            </a:r>
            <a:r>
              <a:rPr lang="sk-SK" sz="3600" dirty="0" smtClean="0">
                <a:solidFill>
                  <a:srgbClr val="775F55"/>
                </a:solidFill>
              </a:rPr>
              <a:t>sektora </a:t>
            </a:r>
            <a:br>
              <a:rPr lang="sk-SK" sz="3600" dirty="0" smtClean="0">
                <a:solidFill>
                  <a:srgbClr val="775F55"/>
                </a:solidFill>
              </a:rPr>
            </a:br>
            <a:r>
              <a:rPr lang="sk-SK" sz="3600" dirty="0" smtClean="0">
                <a:solidFill>
                  <a:srgbClr val="775F55"/>
                </a:solidFill>
              </a:rPr>
              <a:t>(PVS) (§2)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sz="quarter" idx="1"/>
          </p:nvPr>
        </p:nvSpPr>
        <p:spPr>
          <a:xfrm>
            <a:off x="611560" y="1628800"/>
            <a:ext cx="8153400" cy="4495800"/>
          </a:xfrm>
        </p:spPr>
        <p:txBody>
          <a:bodyPr>
            <a:normAutofit lnSpcReduction="10000"/>
          </a:bodyPr>
          <a:lstStyle/>
          <a:p>
            <a:r>
              <a:rPr lang="sk-SK" sz="2400" dirty="0"/>
              <a:t>P</a:t>
            </a:r>
            <a:r>
              <a:rPr lang="sk-SK" sz="2400" dirty="0" smtClean="0"/>
              <a:t>artnerom </a:t>
            </a:r>
            <a:r>
              <a:rPr lang="sk-SK" sz="2400" dirty="0"/>
              <a:t>verejného sektora je </a:t>
            </a:r>
            <a:endParaRPr lang="sk-SK" sz="2400" dirty="0" smtClean="0"/>
          </a:p>
          <a:p>
            <a:r>
              <a:rPr lang="sk-SK" sz="2400" dirty="0" smtClean="0"/>
              <a:t>1.Subjekt, ktorý </a:t>
            </a:r>
            <a:r>
              <a:rPr lang="sk-SK" sz="2400" dirty="0"/>
              <a:t>prijíma </a:t>
            </a:r>
            <a:r>
              <a:rPr lang="sk-SK" sz="2400" dirty="0" smtClean="0"/>
              <a:t>finančné prostriedky</a:t>
            </a:r>
          </a:p>
          <a:p>
            <a:r>
              <a:rPr lang="sk-SK" sz="2400" dirty="0" smtClean="0"/>
              <a:t>(i) zo št. rozpočtu, št. účelového fondu, rozpočtu verejnoprávnej inštitúcie,  obce,  VUC európskych štrukturálnych a investičných fondov</a:t>
            </a:r>
          </a:p>
          <a:p>
            <a:r>
              <a:rPr lang="sk-SK" sz="2400" dirty="0" smtClean="0"/>
              <a:t>(</a:t>
            </a:r>
            <a:r>
              <a:rPr lang="sk-SK" sz="2400" dirty="0" err="1" smtClean="0"/>
              <a:t>ii</a:t>
            </a:r>
            <a:r>
              <a:rPr lang="sk-SK" sz="2400" dirty="0" smtClean="0"/>
              <a:t>)od PO zriadených štátom, financovaných štátom, obcou, VUC, zriadených zákonom, alebo v ktorej štát,  obec, VUC alebo PO zriadená zákonom vymenúva alebo volí viac ako polovicu riadiaceho alebo kontrolného orgánu</a:t>
            </a:r>
          </a:p>
          <a:p>
            <a:pPr lvl="0">
              <a:buClr>
                <a:srgbClr val="DD8047"/>
              </a:buClr>
            </a:pPr>
            <a:r>
              <a:rPr lang="sk-SK" sz="2400" dirty="0">
                <a:solidFill>
                  <a:prstClr val="black"/>
                </a:solidFill>
              </a:rPr>
              <a:t>(</a:t>
            </a:r>
            <a:r>
              <a:rPr lang="sk-SK" sz="2400" dirty="0" err="1">
                <a:solidFill>
                  <a:prstClr val="black"/>
                </a:solidFill>
              </a:rPr>
              <a:t>iii</a:t>
            </a:r>
            <a:r>
              <a:rPr lang="sk-SK" sz="2400" dirty="0">
                <a:solidFill>
                  <a:prstClr val="black"/>
                </a:solidFill>
              </a:rPr>
              <a:t>) od zdravotnej poisťovne</a:t>
            </a:r>
          </a:p>
          <a:p>
            <a:pPr lvl="0">
              <a:buClr>
                <a:srgbClr val="DD8047"/>
              </a:buClr>
            </a:pPr>
            <a:r>
              <a:rPr lang="sk-SK" sz="2400" dirty="0">
                <a:solidFill>
                  <a:prstClr val="black"/>
                </a:solidFill>
              </a:rPr>
              <a:t>(</a:t>
            </a:r>
            <a:r>
              <a:rPr lang="sk-SK" sz="2400" dirty="0" err="1">
                <a:solidFill>
                  <a:prstClr val="black"/>
                </a:solidFill>
              </a:rPr>
              <a:t>iv</a:t>
            </a:r>
            <a:r>
              <a:rPr lang="sk-SK" sz="2400" dirty="0">
                <a:solidFill>
                  <a:prstClr val="black"/>
                </a:solidFill>
              </a:rPr>
              <a:t>) prijíma štátnu alebo investičnú pomoc</a:t>
            </a:r>
          </a:p>
          <a:p>
            <a:endParaRPr lang="sk-SK" sz="2200" dirty="0" smtClean="0"/>
          </a:p>
          <a:p>
            <a:endParaRPr lang="sk-SK" dirty="0"/>
          </a:p>
          <a:p>
            <a:endParaRPr lang="sk-SK" dirty="0"/>
          </a:p>
          <a:p>
            <a:endParaRPr lang="sk-SK" dirty="0" smtClean="0"/>
          </a:p>
          <a:p>
            <a:endParaRPr lang="sk-SK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2200" y="25696"/>
            <a:ext cx="1332000" cy="11127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920954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PVS 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sk-SK" sz="2400" dirty="0" smtClean="0"/>
              <a:t>2. Subjekt, ktorý prijíma majetok,  práva  k majetku alebo iné majetkové práva</a:t>
            </a:r>
          </a:p>
          <a:p>
            <a:r>
              <a:rPr lang="sk-SK" sz="2400" dirty="0" smtClean="0"/>
              <a:t>(i)štátu, obce, VUC, </a:t>
            </a:r>
          </a:p>
          <a:p>
            <a:r>
              <a:rPr lang="sk-SK" sz="2400" dirty="0" smtClean="0"/>
              <a:t>(</a:t>
            </a:r>
            <a:r>
              <a:rPr lang="sk-SK" sz="2400" dirty="0" err="1" smtClean="0"/>
              <a:t>ii</a:t>
            </a:r>
            <a:r>
              <a:rPr lang="sk-SK" sz="2400" dirty="0" smtClean="0"/>
              <a:t>) PO zriadenej zákonom, alebo PO financovanej štátom, obcou VUC......</a:t>
            </a:r>
          </a:p>
          <a:p>
            <a:r>
              <a:rPr lang="sk-SK" sz="2400" dirty="0" smtClean="0"/>
              <a:t>3. Subjekt, ktorý uzatvára zmluvu, rámcovú dohodu alebo koncesnú zmluvu podľa zákona o VO</a:t>
            </a:r>
          </a:p>
          <a:p>
            <a:pPr lvl="0"/>
            <a:r>
              <a:rPr lang="sk-SK" sz="2400" dirty="0" smtClean="0"/>
              <a:t>4. </a:t>
            </a:r>
            <a:r>
              <a:rPr lang="sk-SK" sz="2400" dirty="0">
                <a:solidFill>
                  <a:prstClr val="black"/>
                </a:solidFill>
              </a:rPr>
              <a:t>Poskytovatelia zdravotníckej starostlivosti, ktorí majú uzavretú zmluvu so zdravotnou </a:t>
            </a:r>
            <a:r>
              <a:rPr lang="sk-SK" sz="2400" dirty="0" smtClean="0">
                <a:solidFill>
                  <a:prstClr val="black"/>
                </a:solidFill>
              </a:rPr>
              <a:t>poisťovňou</a:t>
            </a:r>
          </a:p>
          <a:p>
            <a:pPr lvl="0"/>
            <a:r>
              <a:rPr lang="sk-SK" sz="2400" dirty="0" smtClean="0">
                <a:solidFill>
                  <a:prstClr val="black"/>
                </a:solidFill>
              </a:rPr>
              <a:t>5. Subjekty, ktoré sa povinne zapisujú do registra: zdravotné poisťovne, držitelia banského oprávnenia, zhotovitelia geologických prác , osoby poverené výberom mýta a úhrady diaľničnej známky</a:t>
            </a:r>
            <a:endParaRPr lang="sk-SK" sz="2400" dirty="0">
              <a:solidFill>
                <a:prstClr val="black"/>
              </a:solidFill>
            </a:endParaRPr>
          </a:p>
          <a:p>
            <a:endParaRPr lang="sk-SK" sz="2400" dirty="0" smtClean="0"/>
          </a:p>
          <a:p>
            <a:endParaRPr lang="sk-SK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2200" y="25696"/>
            <a:ext cx="1332000" cy="11127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3941210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ežný">
  <a:themeElements>
    <a:clrScheme name="Bežný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Bežný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ežný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1560</TotalTime>
  <Words>1771</Words>
  <Application>Microsoft Office PowerPoint</Application>
  <PresentationFormat>Prezentácia na obrazovke (4:3)</PresentationFormat>
  <Paragraphs>171</Paragraphs>
  <Slides>27</Slides>
  <Notes>2</Notes>
  <HiddenSlides>0</HiddenSlides>
  <MMClips>0</MMClips>
  <ScaleCrop>false</ScaleCrop>
  <HeadingPairs>
    <vt:vector size="4" baseType="variant">
      <vt:variant>
        <vt:lpstr>Motív</vt:lpstr>
      </vt:variant>
      <vt:variant>
        <vt:i4>1</vt:i4>
      </vt:variant>
      <vt:variant>
        <vt:lpstr>Nadpisy snímok</vt:lpstr>
      </vt:variant>
      <vt:variant>
        <vt:i4>27</vt:i4>
      </vt:variant>
    </vt:vector>
  </HeadingPairs>
  <TitlesOfParts>
    <vt:vector size="28" baseType="lpstr">
      <vt:lpstr>Bežný</vt:lpstr>
      <vt:lpstr>ZáKON O REGISTRI PARTNEROV  VEREJNéHO  SEKTORA  „Protischránkový Zákon“  aliancia advokátov, ak s.r.o.</vt:lpstr>
      <vt:lpstr>Čo je to schránková firma </vt:lpstr>
      <vt:lpstr>Čo je to schránková firma </vt:lpstr>
      <vt:lpstr>Daňové raje </vt:lpstr>
      <vt:lpstr>Kauzy </vt:lpstr>
      <vt:lpstr>Príklad štruktúry </vt:lpstr>
      <vt:lpstr>Právna úprava </vt:lpstr>
      <vt:lpstr>Kto sú partneri verejného sektora  (PVS) (§2)</vt:lpstr>
      <vt:lpstr>PVS </vt:lpstr>
      <vt:lpstr>PVS </vt:lpstr>
      <vt:lpstr>Kto nie je  partnerom verejného sektora</vt:lpstr>
      <vt:lpstr>Kto registruje a kde (§3) </vt:lpstr>
      <vt:lpstr>Zapisované údaje (§4) </vt:lpstr>
      <vt:lpstr>Kto je KUV   (z.č. 297/2008 Z.z.)</vt:lpstr>
      <vt:lpstr>Kto je KUV  (z.č. 297/2008 Z.z.)</vt:lpstr>
      <vt:lpstr>Kto je KUV  (z.č. 297/2008 Z.z.)</vt:lpstr>
      <vt:lpstr>Kto je KÚV  (z.č. 315/2016 - §4 ods.4) </vt:lpstr>
      <vt:lpstr>Oprávnená osoba  </vt:lpstr>
      <vt:lpstr>Registrácia </vt:lpstr>
      <vt:lpstr>Kvalifikovaný podnet /  Konanie o kontrole</vt:lpstr>
      <vt:lpstr>Konanie o výmaze </vt:lpstr>
      <vt:lpstr>Právne následky výmazu </vt:lpstr>
      <vt:lpstr>Konanie o sankcii / pokute </vt:lpstr>
      <vt:lpstr>Sankcie/ druhy a výška </vt:lpstr>
      <vt:lpstr>Trestnoprávna rovina  </vt:lpstr>
      <vt:lpstr>Trestnoprávna rovina  </vt:lpstr>
      <vt:lpstr>Záver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Zákon o partneroch verejného sektora alebo</dc:title>
  <dc:creator>GFS</dc:creator>
  <cp:lastModifiedBy>asistent2</cp:lastModifiedBy>
  <cp:revision>87</cp:revision>
  <dcterms:created xsi:type="dcterms:W3CDTF">2017-03-05T08:40:46Z</dcterms:created>
  <dcterms:modified xsi:type="dcterms:W3CDTF">2017-05-19T08:22:52Z</dcterms:modified>
</cp:coreProperties>
</file>